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60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4630400" cy="8229600"/>
  <p:notesSz cx="8229600" cy="14630400"/>
  <p:embeddedFontLst>
    <p:embeddedFont>
      <p:font typeface="Alexandria" panose="020B0604020202020204" charset="-78"/>
      <p:regular r:id="rId14"/>
    </p:embeddedFont>
    <p:embeddedFont>
      <p:font typeface="Nobile" panose="020B0604020202020204" charset="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49" d="100"/>
          <a:sy n="49" d="100"/>
        </p:scale>
        <p:origin x="68" y="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916495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4B7E60-C995-BC1E-C1C9-B8DA9E6DC3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28800" y="1346836"/>
            <a:ext cx="10972800" cy="2865120"/>
          </a:xfrm>
        </p:spPr>
        <p:txBody>
          <a:bodyPr anchor="b"/>
          <a:lstStyle>
            <a:lvl1pPr algn="ctr">
              <a:defRPr sz="7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9EED3B-A6B7-413A-F1D7-8B3C7BE14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8800" y="4322446"/>
            <a:ext cx="10972800" cy="1986914"/>
          </a:xfrm>
        </p:spPr>
        <p:txBody>
          <a:bodyPr/>
          <a:lstStyle>
            <a:lvl1pPr marL="0" indent="0" algn="ctr">
              <a:buNone/>
              <a:defRPr sz="2880"/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1CA2B2-26B9-F1E1-8B82-E7052AD26F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B3B95-D279-43B1-B6B3-6560AC328340}" type="datetimeFigureOut">
              <a:rPr lang="en-GB" smtClean="0"/>
              <a:t>17/04/2025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D184AD-4A8F-2DC4-3E7F-663A604F7F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BC2E7D-5202-8873-A069-FC3A29310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0D7E3-922A-432F-BA26-EE444F6C216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3137057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A6763E-E914-231C-B124-A50DD736C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784EE8-96EF-CABD-E878-F689F1C024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DB54B7-D779-7431-E8E3-8FC4AE913D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B3B95-D279-43B1-B6B3-6560AC328340}" type="datetimeFigureOut">
              <a:rPr lang="en-GB" smtClean="0"/>
              <a:t>17/04/2025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063116-5D16-51AD-205D-BBA1BD0EB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4CAB97-8084-EA69-4678-5174CD04E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0D7E3-922A-432F-BA26-EE444F6C216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847858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71FBB05-D3C1-7A18-BE7F-D66DC582A0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0469880" y="438150"/>
            <a:ext cx="3154680" cy="697420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51625C1-C959-1EEA-FF09-FAF91FFBFC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05840" y="438150"/>
            <a:ext cx="9281160" cy="697420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EA0766-248D-4AB4-6A5C-7725BF819F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B3B95-D279-43B1-B6B3-6560AC328340}" type="datetimeFigureOut">
              <a:rPr lang="en-GB" smtClean="0"/>
              <a:t>17/04/2025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526DD1-7FF1-085F-378D-640414EEB2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9B9D20-4F30-9C48-7828-01402EDA2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0D7E3-922A-432F-BA26-EE444F6C216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5342919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158292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084659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65668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592251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7492855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8495425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7111234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067237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DED33C-1111-26D3-1691-943737DFE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FF6DE7-9872-719C-881D-8FA6DECD83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5E35E0-2FE2-8552-685C-5E15734C70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B3B95-D279-43B1-B6B3-6560AC328340}" type="datetimeFigureOut">
              <a:rPr lang="en-GB" smtClean="0"/>
              <a:t>17/04/2025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D6E5F9-430B-6758-7AB0-4929512C4C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E72DE6-CBF7-B2BE-2BC1-12FD578A67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0D7E3-922A-432F-BA26-EE444F6C216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8716629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3152520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579960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80CF0-F512-23F5-F291-04B54528B2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8220" y="2051686"/>
            <a:ext cx="12618720" cy="3423284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041063-A288-2B13-8052-4E0F8D6E1A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8220" y="5507356"/>
            <a:ext cx="12618720" cy="1800224"/>
          </a:xfrm>
        </p:spPr>
        <p:txBody>
          <a:bodyPr/>
          <a:lstStyle>
            <a:lvl1pPr marL="0" indent="0">
              <a:buNone/>
              <a:defRPr sz="2880">
                <a:solidFill>
                  <a:schemeClr val="tx1">
                    <a:tint val="82000"/>
                  </a:schemeClr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82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82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82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82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82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82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C13073-48A0-4788-8BFC-C023D4F591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B3B95-D279-43B1-B6B3-6560AC328340}" type="datetimeFigureOut">
              <a:rPr lang="en-GB" smtClean="0"/>
              <a:t>17/04/2025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7D80B0-DCEF-EA72-F716-C214FEF404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41B5E8-EC78-2AB1-0FF9-9EA8C5D88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0D7E3-922A-432F-BA26-EE444F6C216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6222881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8AB07-670B-3401-731E-9FE229A67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249C0-7341-6998-0444-AE116EDBB7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058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7D2F32-3E05-8948-B1F3-A52B261C5F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4066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107631-E1F4-3277-51E4-B119FBA9F4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B3B95-D279-43B1-B6B3-6560AC328340}" type="datetimeFigureOut">
              <a:rPr lang="en-GB" smtClean="0"/>
              <a:t>17/04/2025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20FE4C-2E9A-FA27-CBA3-4A231D2E53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53843D-6787-CEBC-3D2D-E8D859FEE2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0D7E3-922A-432F-BA26-EE444F6C216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823023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9C388B-8528-92F3-6EE8-8EAB79EF9A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438150"/>
            <a:ext cx="12618720" cy="15906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94B487-0CF8-E29D-DD48-2D17DFC967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7746" y="2017396"/>
            <a:ext cx="6189344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37302B-6B00-4AEA-8CD2-09A92F27AE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07746" y="3006090"/>
            <a:ext cx="6189344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A6305B4-2A2F-67AC-4CE3-B1C6527B54B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406640" y="2017396"/>
            <a:ext cx="6219826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B7AA39-D04A-039A-B9C8-2A8A3EF4869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06640" y="3006090"/>
            <a:ext cx="6219826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08DD8DB-F985-5900-5BC2-627658657A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B3B95-D279-43B1-B6B3-6560AC328340}" type="datetimeFigureOut">
              <a:rPr lang="en-GB" smtClean="0"/>
              <a:t>17/04/2025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49F0086-1E29-4126-9B7F-E4EBAF9DF8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19ABBE2-A692-E440-EA5B-5F551666A9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0D7E3-922A-432F-BA26-EE444F6C216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2214743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5A6F1-D1F6-3CF8-7535-8414BB909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7B5EDDF-B4CF-8CA1-A0DC-F445F6B6EB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B3B95-D279-43B1-B6B3-6560AC328340}" type="datetimeFigureOut">
              <a:rPr lang="en-GB" smtClean="0"/>
              <a:t>17/04/2025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41C777-C7E4-4EF2-A9FF-75C649D8CF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43CA4D-B318-FDED-960C-998398F883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0D7E3-922A-432F-BA26-EE444F6C216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2932716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2F1B0BD-205D-2A8F-75CD-AA935F7016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B3B95-D279-43B1-B6B3-6560AC328340}" type="datetimeFigureOut">
              <a:rPr lang="en-GB" smtClean="0"/>
              <a:t>17/04/2025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0DED9EC-C1F4-6A21-6EBA-70A433CA20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9FD5C5-F51E-64BD-318B-A0360736C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0D7E3-922A-432F-BA26-EE444F6C216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8771819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2247F-3482-CCE4-6664-1BD09E4AC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BAC396-6FC1-D261-F461-818468D8B6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>
              <a:defRPr sz="3840"/>
            </a:lvl1pPr>
            <a:lvl2pPr>
              <a:defRPr sz="3360"/>
            </a:lvl2pPr>
            <a:lvl3pPr>
              <a:defRPr sz="288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9929CE-47B4-2612-4E32-B99E4F7BD3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649500-8619-0877-2AA2-B07D96575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B3B95-D279-43B1-B6B3-6560AC328340}" type="datetimeFigureOut">
              <a:rPr lang="en-GB" smtClean="0"/>
              <a:t>17/04/2025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82791D-CF9F-DD54-CE4E-F38AB4BC76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BFE8E3-659B-557A-EBBB-0A46BFF2D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0D7E3-922A-432F-BA26-EE444F6C216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3708073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F29ABA-D960-7D37-4BD4-E23C447EE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3B9B80D-D25E-5747-3A7C-9A6E3DF79C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BADBB4-1D8E-683F-399B-D5A45E341B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9B750B-CDA7-B32B-E64D-282B3B7F71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B3B95-D279-43B1-B6B3-6560AC328340}" type="datetimeFigureOut">
              <a:rPr lang="en-GB" smtClean="0"/>
              <a:t>17/04/2025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10C0C0-C293-3AFE-1448-977FC0DD19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A3DDEA-426D-1BEC-C339-C3C9A2F01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0D7E3-922A-432F-BA26-EE444F6C216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2373988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05FCAB6-5508-646F-A90A-3D244AC14D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438150"/>
            <a:ext cx="12618720" cy="1590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0DE0B1-5AAC-20D2-F2C6-97BC47D7B0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5840" y="2190750"/>
            <a:ext cx="12618720" cy="5221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5C42D1-DCFA-156A-9F99-EF00097C311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4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E5B3B95-D279-43B1-B6B3-6560AC328340}" type="datetimeFigureOut">
              <a:rPr lang="en-GB" smtClean="0"/>
              <a:t>17/04/2025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B74AA7-1624-E66A-352F-9C6C95983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4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615F25-4FCE-E4CA-A724-ED902690D6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4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380D7E3-922A-432F-BA26-EE444F6C216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35692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</p:sldLayoutIdLst>
  <p:hf sldNum="0" hdr="0" ftr="0" dt="0"/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52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30398" cy="82288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0"/>
          <p:cNvSpPr/>
          <p:nvPr/>
        </p:nvSpPr>
        <p:spPr>
          <a:xfrm>
            <a:off x="707472" y="1027416"/>
            <a:ext cx="5472700" cy="13536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>
                <a:latin typeface="+mj-lt"/>
                <a:ea typeface="+mj-ea"/>
                <a:cs typeface="+mj-cs"/>
              </a:rPr>
              <a:t>Study of Light-Emitting Diodes (LEDs)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300180"/>
            <a:ext cx="426237" cy="808152"/>
            <a:chOff x="0" y="823811"/>
            <a:chExt cx="355196" cy="67346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8102" y="2508682"/>
            <a:ext cx="5157216" cy="329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1"/>
          <p:cNvSpPr/>
          <p:nvPr/>
        </p:nvSpPr>
        <p:spPr>
          <a:xfrm>
            <a:off x="708862" y="2796606"/>
            <a:ext cx="5471310" cy="47755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b="1" dirty="0"/>
              <a:t>Presented by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800" b="1" i="1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i="1" dirty="0"/>
              <a:t>                      </a:t>
            </a:r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Jannatul </a:t>
            </a:r>
            <a:r>
              <a:rPr lang="en-US" sz="28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Khould</a:t>
            </a:r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Neju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2837204" y="0"/>
            <a:ext cx="1793196" cy="8229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2972" y="616623"/>
            <a:ext cx="7211239" cy="700149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 t="35294" r="1" b="1"/>
          <a:stretch/>
        </p:blipFill>
        <p:spPr>
          <a:xfrm>
            <a:off x="7173345" y="959222"/>
            <a:ext cx="6510492" cy="631115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61567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Applications and Final Thoughts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373398"/>
            <a:ext cx="170021" cy="853321"/>
          </a:xfrm>
          <a:prstGeom prst="roundRect">
            <a:avLst>
              <a:gd name="adj" fmla="val 56033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5" name="Text 2"/>
          <p:cNvSpPr/>
          <p:nvPr/>
        </p:nvSpPr>
        <p:spPr>
          <a:xfrm>
            <a:off x="6790373" y="337339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Indicator Lights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790373" y="3863816"/>
            <a:ext cx="704623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LEDs are widely used as indicator lights in various devices.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6620351" y="4453533"/>
            <a:ext cx="170021" cy="853321"/>
          </a:xfrm>
          <a:prstGeom prst="roundRect">
            <a:avLst>
              <a:gd name="adj" fmla="val 56033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8" name="Text 5"/>
          <p:cNvSpPr/>
          <p:nvPr/>
        </p:nvSpPr>
        <p:spPr>
          <a:xfrm>
            <a:off x="7130534" y="445353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Display Panels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130534" y="4943951"/>
            <a:ext cx="6706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They are essential components in display panels and screens.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960632" y="5533668"/>
            <a:ext cx="170021" cy="853321"/>
          </a:xfrm>
          <a:prstGeom prst="roundRect">
            <a:avLst>
              <a:gd name="adj" fmla="val 56033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11" name="Text 8"/>
          <p:cNvSpPr/>
          <p:nvPr/>
        </p:nvSpPr>
        <p:spPr>
          <a:xfrm>
            <a:off x="7470815" y="553366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Lighting Systems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470815" y="6024086"/>
            <a:ext cx="636579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LEDs are increasingly common in general lighting systems.</a:t>
            </a:r>
            <a:endParaRPr lang="en-US" sz="17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522B21E-B2B9-4C72-9A71-C87EFD1374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30398" cy="82288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EB7D2A2-F448-44D4-938C-DC84CBCB3B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4630400" cy="5295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71AEA07-1E14-44B4-8E55-64EF049CD6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5756" y="662354"/>
            <a:ext cx="13198887" cy="554225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9B5F6B-E7F8-DEEA-21AA-1D2E9ECA4B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28800" y="1552005"/>
            <a:ext cx="10972800" cy="3929511"/>
          </a:xfrm>
        </p:spPr>
        <p:txBody>
          <a:bodyPr anchor="ctr">
            <a:normAutofit/>
          </a:bodyPr>
          <a:lstStyle/>
          <a:p>
            <a:r>
              <a:rPr lang="en-US" sz="8600" dirty="0"/>
              <a:t>The End </a:t>
            </a:r>
            <a:endParaRPr lang="en-GB" sz="86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1ECB91-4DD3-23D4-96DF-CA856CB93D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8800" y="6616862"/>
            <a:ext cx="10972800" cy="782292"/>
          </a:xfrm>
        </p:spPr>
        <p:txBody>
          <a:bodyPr anchor="ctr">
            <a:normAutofit/>
          </a:bodyPr>
          <a:lstStyle/>
          <a:p>
            <a:r>
              <a:rPr lang="en-US" dirty="0"/>
              <a:t>                                      Thank you </a:t>
            </a:r>
            <a:endParaRPr lang="en-GB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7C8EA93-3210-4C62-99E9-153C275E3A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15756" y="7625649"/>
            <a:ext cx="13200279" cy="0"/>
          </a:xfrm>
          <a:prstGeom prst="line">
            <a:avLst/>
          </a:prstGeom>
          <a:ln w="1016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60520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98840"/>
            <a:ext cx="859369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Understanding LED Objectives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451854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Our study of LEDs aims to achieve key objectives. First, we seek to understand the working principle of LEDs.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381732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Next, we plan to analyze their electrical characteristics. Finally, we intend to explore LED applications in lighting systems.</a:t>
            </a:r>
            <a:endParaRPr lang="en-US" sz="17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9521" y="2502932"/>
            <a:ext cx="6244709" cy="427267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646873"/>
            <a:ext cx="631900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LED Theory and Basics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95096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5" name="Text 2"/>
          <p:cNvSpPr/>
          <p:nvPr/>
        </p:nvSpPr>
        <p:spPr>
          <a:xfrm>
            <a:off x="1530906" y="2950964"/>
            <a:ext cx="292774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Semiconductor Devices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530906" y="3795713"/>
            <a:ext cx="29277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LEDs are semiconductor devices that emit light.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295096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8" name="Text 5"/>
          <p:cNvSpPr/>
          <p:nvPr/>
        </p:nvSpPr>
        <p:spPr>
          <a:xfrm>
            <a:off x="5422583" y="2950964"/>
            <a:ext cx="292774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Electroluminescence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422583" y="3795713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Light is emitted through electroluminescence, a fundamental process.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36638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11" name="Text 8"/>
          <p:cNvSpPr/>
          <p:nvPr/>
        </p:nvSpPr>
        <p:spPr>
          <a:xfrm>
            <a:off x="1530906" y="5366385"/>
            <a:ext cx="315539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Bandgap Dependency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530906" y="5856803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The color of emitted light depends on the semiconductor bandgap.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16499"/>
            <a:ext cx="631614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LED Working Principle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8348" y="2678906"/>
            <a:ext cx="2152055" cy="130694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894892" y="3294936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1</a:t>
            </a:r>
            <a:endParaRPr lang="en-US" sz="2500" dirty="0"/>
          </a:p>
        </p:txBody>
      </p:sp>
      <p:sp>
        <p:nvSpPr>
          <p:cNvPr id="5" name="Text 2"/>
          <p:cNvSpPr/>
          <p:nvPr/>
        </p:nvSpPr>
        <p:spPr>
          <a:xfrm>
            <a:off x="5357217" y="2905720"/>
            <a:ext cx="238637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Photon Emission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5357217" y="3396139"/>
            <a:ext cx="23863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Energy as photons.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187077" y="3998952"/>
            <a:ext cx="8592860" cy="15240"/>
          </a:xfrm>
          <a:prstGeom prst="roundRect">
            <a:avLst>
              <a:gd name="adj" fmla="val 625116"/>
            </a:avLst>
          </a:prstGeom>
          <a:solidFill>
            <a:srgbClr val="B8C3DF"/>
          </a:solidFill>
          <a:ln/>
        </p:spPr>
        <p:txBody>
          <a:bodyPr/>
          <a:lstStyle/>
          <a:p>
            <a:endParaRPr lang="en-GB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2381" y="4042529"/>
            <a:ext cx="4304109" cy="1306949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894892" y="4496633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2</a:t>
            </a:r>
            <a:endParaRPr lang="en-US" sz="2500" dirty="0"/>
          </a:p>
        </p:txBody>
      </p:sp>
      <p:sp>
        <p:nvSpPr>
          <p:cNvPr id="10" name="Text 6"/>
          <p:cNvSpPr/>
          <p:nvPr/>
        </p:nvSpPr>
        <p:spPr>
          <a:xfrm>
            <a:off x="6433304" y="4269343"/>
            <a:ext cx="345031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Electron Recombination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6433304" y="4759762"/>
            <a:ext cx="345031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Holes release energy.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6263164" y="5362575"/>
            <a:ext cx="7516773" cy="15240"/>
          </a:xfrm>
          <a:prstGeom prst="roundRect">
            <a:avLst>
              <a:gd name="adj" fmla="val 625116"/>
            </a:avLst>
          </a:prstGeom>
          <a:solidFill>
            <a:srgbClr val="B8C3DF"/>
          </a:solidFill>
          <a:ln/>
        </p:spPr>
        <p:txBody>
          <a:bodyPr/>
          <a:lstStyle/>
          <a:p>
            <a:endParaRPr lang="en-GB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294" y="5406152"/>
            <a:ext cx="6456164" cy="1306949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894773" y="5860256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3</a:t>
            </a:r>
            <a:endParaRPr lang="en-US" sz="2500" dirty="0"/>
          </a:p>
        </p:txBody>
      </p:sp>
      <p:sp>
        <p:nvSpPr>
          <p:cNvPr id="15" name="Text 10"/>
          <p:cNvSpPr/>
          <p:nvPr/>
        </p:nvSpPr>
        <p:spPr>
          <a:xfrm>
            <a:off x="7509272" y="5632966"/>
            <a:ext cx="254043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Threshold Voltage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7509272" y="6123384"/>
            <a:ext cx="254043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Light emission starts.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81272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Experimental Setup Components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3570446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80190" y="4364236"/>
            <a:ext cx="22919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Red LED</a:t>
            </a:r>
            <a:endParaRPr lang="en-US" sz="2200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12304" y="3570446"/>
            <a:ext cx="566976" cy="566976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8912304" y="4364236"/>
            <a:ext cx="229207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Power Supply</a:t>
            </a:r>
            <a:endParaRPr lang="en-US" sz="2200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44538" y="3570446"/>
            <a:ext cx="566976" cy="566976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11544538" y="4364236"/>
            <a:ext cx="2291953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470 Ohm Resistor</a:t>
            </a:r>
            <a:endParaRPr lang="en-US" sz="2200" dirty="0"/>
          </a:p>
        </p:txBody>
      </p:sp>
      <p:sp>
        <p:nvSpPr>
          <p:cNvPr id="10" name="Text 4"/>
          <p:cNvSpPr/>
          <p:nvPr/>
        </p:nvSpPr>
        <p:spPr>
          <a:xfrm>
            <a:off x="6280190" y="532804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Our experimental setup includes essential components. A red LED is used as the light source. A power supply (3V–12V DC) provides the necessary voltage. Additionally, a 470 Ohm resistor limits the current.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19455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Forward Bias Testing Procedure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2952274"/>
            <a:ext cx="1134070" cy="13608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754422" y="317908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Series Connection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754422" y="3669506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Connect LED and resistor.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0190" y="4313158"/>
            <a:ext cx="1134070" cy="136088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754422" y="453997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Voltage Application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754422" y="5030391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Apply different voltages.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0190" y="5674042"/>
            <a:ext cx="1134070" cy="136088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754422" y="5900857"/>
            <a:ext cx="328826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Brightness Observation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754422" y="6391275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Observe changes in brightness.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744152"/>
            <a:ext cx="997315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V-I Characteristics and Reverse Bias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401990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V-I Characteristics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60105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Font typeface="+mj-lt"/>
              <a:buAutoNum type="arabicPeriod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Measure current at increasing voltages.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504324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Font typeface="+mj-lt"/>
              <a:buAutoNum type="arabicPeriod" startAt="2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Identify the threshold voltage.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599521" y="401990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Reverse Bias Test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599521" y="460105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Reverse LED connection.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99521" y="504324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Observe current flow (negligible).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956911"/>
            <a:ext cx="642842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Observations and Data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005852"/>
            <a:ext cx="7556421" cy="3266837"/>
          </a:xfrm>
          <a:prstGeom prst="roundRect">
            <a:avLst>
              <a:gd name="adj" fmla="val 2916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5" name="Shape 2"/>
          <p:cNvSpPr/>
          <p:nvPr/>
        </p:nvSpPr>
        <p:spPr>
          <a:xfrm>
            <a:off x="801410" y="3013472"/>
            <a:ext cx="75411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6" name="Text 3"/>
          <p:cNvSpPr/>
          <p:nvPr/>
        </p:nvSpPr>
        <p:spPr>
          <a:xfrm>
            <a:off x="1028224" y="3157180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Measurement Name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4802624" y="3157180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Value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801410" y="3663791"/>
            <a:ext cx="75411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9" name="Text 6"/>
          <p:cNvSpPr/>
          <p:nvPr/>
        </p:nvSpPr>
        <p:spPr>
          <a:xfrm>
            <a:off x="1028224" y="3807500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LED Type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4802624" y="3807500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Red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801410" y="4314111"/>
            <a:ext cx="75411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2" name="Text 9"/>
          <p:cNvSpPr/>
          <p:nvPr/>
        </p:nvSpPr>
        <p:spPr>
          <a:xfrm>
            <a:off x="1028224" y="4457819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Threshold Voltage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4802624" y="4457819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2V</a:t>
            </a:r>
            <a:endParaRPr lang="en-US" sz="1750" dirty="0"/>
          </a:p>
        </p:txBody>
      </p:sp>
      <p:sp>
        <p:nvSpPr>
          <p:cNvPr id="14" name="Shape 11"/>
          <p:cNvSpPr/>
          <p:nvPr/>
        </p:nvSpPr>
        <p:spPr>
          <a:xfrm>
            <a:off x="801410" y="4964430"/>
            <a:ext cx="75411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5" name="Text 12"/>
          <p:cNvSpPr/>
          <p:nvPr/>
        </p:nvSpPr>
        <p:spPr>
          <a:xfrm>
            <a:off x="1028224" y="5108138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Forward Current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4802624" y="5108138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15mA</a:t>
            </a:r>
            <a:endParaRPr lang="en-US" sz="1750" dirty="0"/>
          </a:p>
        </p:txBody>
      </p:sp>
      <p:sp>
        <p:nvSpPr>
          <p:cNvPr id="17" name="Shape 14"/>
          <p:cNvSpPr/>
          <p:nvPr/>
        </p:nvSpPr>
        <p:spPr>
          <a:xfrm>
            <a:off x="801410" y="5614749"/>
            <a:ext cx="75411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8" name="Text 15"/>
          <p:cNvSpPr/>
          <p:nvPr/>
        </p:nvSpPr>
        <p:spPr>
          <a:xfrm>
            <a:off x="1028224" y="5758458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Reverse Leakage</a:t>
            </a:r>
            <a:endParaRPr lang="en-US" sz="1750" dirty="0"/>
          </a:p>
        </p:txBody>
      </p:sp>
      <p:sp>
        <p:nvSpPr>
          <p:cNvPr id="19" name="Text 16"/>
          <p:cNvSpPr/>
          <p:nvPr/>
        </p:nvSpPr>
        <p:spPr>
          <a:xfrm>
            <a:off x="4802624" y="5758458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Negligible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97322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Key Conclusions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022163"/>
            <a:ext cx="3664863" cy="1685092"/>
          </a:xfrm>
          <a:prstGeom prst="roundRect">
            <a:avLst>
              <a:gd name="adj" fmla="val 5654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5" name="Text 2"/>
          <p:cNvSpPr/>
          <p:nvPr/>
        </p:nvSpPr>
        <p:spPr>
          <a:xfrm>
            <a:off x="1028224" y="325659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Voltage Threshold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8224" y="3747016"/>
            <a:ext cx="31959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LEDs work above threshold.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3022163"/>
            <a:ext cx="3664863" cy="1685092"/>
          </a:xfrm>
          <a:prstGeom prst="roundRect">
            <a:avLst>
              <a:gd name="adj" fmla="val 5654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8" name="Text 5"/>
          <p:cNvSpPr/>
          <p:nvPr/>
        </p:nvSpPr>
        <p:spPr>
          <a:xfrm>
            <a:off x="4919901" y="3256598"/>
            <a:ext cx="291596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Brightness &amp; Current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9901" y="3747016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Brightness increases with current.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4934069"/>
            <a:ext cx="7556421" cy="1322189"/>
          </a:xfrm>
          <a:prstGeom prst="roundRect">
            <a:avLst>
              <a:gd name="adj" fmla="val 7205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11" name="Text 8"/>
          <p:cNvSpPr/>
          <p:nvPr/>
        </p:nvSpPr>
        <p:spPr>
          <a:xfrm>
            <a:off x="1028224" y="51685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Reverse Bias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8224" y="5658922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Minimal current in reverse.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</TotalTime>
  <Words>326</Words>
  <Application>Microsoft Office PowerPoint</Application>
  <PresentationFormat>Custom</PresentationFormat>
  <Paragraphs>80</Paragraphs>
  <Slides>11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Aptos Display</vt:lpstr>
      <vt:lpstr>Alexandria</vt:lpstr>
      <vt:lpstr>Aptos</vt:lpstr>
      <vt:lpstr>Nobile</vt:lpstr>
      <vt:lpstr>Arial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End 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gulam rabbani nahid</cp:lastModifiedBy>
  <cp:revision>2</cp:revision>
  <dcterms:created xsi:type="dcterms:W3CDTF">2025-04-17T17:08:01Z</dcterms:created>
  <dcterms:modified xsi:type="dcterms:W3CDTF">2025-04-17T17:22:26Z</dcterms:modified>
</cp:coreProperties>
</file>